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1" r:id="rId4"/>
    <p:sldId id="270" r:id="rId5"/>
    <p:sldId id="264" r:id="rId6"/>
    <p:sldId id="267" r:id="rId7"/>
    <p:sldId id="273" r:id="rId8"/>
    <p:sldId id="263" r:id="rId9"/>
    <p:sldId id="272" r:id="rId10"/>
    <p:sldId id="265" r:id="rId11"/>
    <p:sldId id="261" r:id="rId12"/>
    <p:sldId id="268" r:id="rId13"/>
    <p:sldId id="266" r:id="rId14"/>
    <p:sldId id="262" r:id="rId15"/>
    <p:sldId id="274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73798-3E76-A7FD-54EC-88CECE181D18}" v="171" dt="2020-04-02T16:12:25.114"/>
    <p1510:client id="{75133115-B443-7A8E-244C-6F783D70AE32}" v="1232" dt="2020-04-02T13:11:29.757"/>
    <p1510:client id="{A44C3866-CEEA-B244-ED8F-C6993E81740A}" v="546" dt="2020-04-02T17:21:39.673"/>
    <p1510:client id="{D12E8862-713E-8B66-3353-5CF92E3BC2F5}" v="11" dt="2020-04-03T07:46:19.555"/>
    <p1510:client id="{F6C36E16-CC6B-86C8-313B-B4DC5047AF40}" v="805" dt="2020-04-02T13:45:56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raplay.org/" TargetMode="External"/><Relationship Id="rId2" Type="http://schemas.openxmlformats.org/officeDocument/2006/relationships/hyperlink" Target="https://www.thriveapproach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Connection in a time of "social distancing"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570D61D1-6BEC-4058-BE1E-E07C0F1FE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4269581"/>
            <a:ext cx="2121693" cy="604838"/>
          </a:xfrm>
          <a:prstGeom prst="rect">
            <a:avLst/>
          </a:prstGeom>
        </p:spPr>
      </p:pic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1EB616A-A1CC-4129-819C-5CECCEBC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4239725"/>
            <a:ext cx="2100263" cy="700271"/>
          </a:xfrm>
          <a:prstGeom prst="rect">
            <a:avLst/>
          </a:prstGeom>
        </p:spPr>
      </p:pic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EDF1FD9-253F-4EDB-A987-36897EBC7C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17" r="-441" b="694"/>
          <a:stretch/>
        </p:blipFill>
        <p:spPr>
          <a:xfrm>
            <a:off x="8832057" y="4009015"/>
            <a:ext cx="2076419" cy="1174168"/>
          </a:xfrm>
          <a:prstGeom prst="rect">
            <a:avLst/>
          </a:prstGeom>
        </p:spPr>
      </p:pic>
      <p:pic>
        <p:nvPicPr>
          <p:cNvPr id="6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7647E0D-7BE8-489E-94C0-FFEE85F15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943" y="4279106"/>
            <a:ext cx="1554957" cy="573882"/>
          </a:xfrm>
          <a:prstGeom prst="rect">
            <a:avLst/>
          </a:prstGeom>
        </p:spPr>
      </p:pic>
      <p:pic>
        <p:nvPicPr>
          <p:cNvPr id="10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9ABC4BF3-44F8-41F5-B03D-85A6165DE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9332" y="4164806"/>
            <a:ext cx="831055" cy="7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The importance of play and silliness </a:t>
            </a:r>
            <a:br>
              <a:rPr lang="en-US" sz="4800"/>
            </a:br>
            <a:br>
              <a:rPr lang="en-US" sz="4800"/>
            </a:br>
            <a:r>
              <a:rPr lang="en-US" sz="3600">
                <a:solidFill>
                  <a:srgbClr val="FFFFFF"/>
                </a:solidFill>
                <a:cs typeface="Calibri Light"/>
              </a:rPr>
              <a:t>a rainbow </a:t>
            </a:r>
            <a:br>
              <a:rPr lang="en-US" sz="3600">
                <a:solidFill>
                  <a:srgbClr val="FFFFFF"/>
                </a:solidFill>
                <a:cs typeface="Calibri Light"/>
              </a:rPr>
            </a:br>
            <a:r>
              <a:rPr lang="en-US" sz="3600">
                <a:solidFill>
                  <a:srgbClr val="FFFFFF"/>
                </a:solidFill>
                <a:cs typeface="Calibri Light"/>
              </a:rPr>
              <a:t>scavenger hunt</a:t>
            </a:r>
            <a:endParaRPr lang="en-US" sz="3600">
              <a:cs typeface="Calibri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4F0BB-5210-47F6-883C-79338E54A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230" y="228598"/>
            <a:ext cx="7004102" cy="654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The importance of play and silliness </a:t>
            </a:r>
            <a:br>
              <a:rPr lang="en-US" sz="4800">
                <a:solidFill>
                  <a:srgbClr val="FFFFFF"/>
                </a:solidFill>
                <a:cs typeface="Calibri Light"/>
              </a:rPr>
            </a:br>
            <a:br>
              <a:rPr lang="en-US" sz="4800">
                <a:cs typeface="Calibri Light"/>
              </a:rPr>
            </a:br>
            <a:br>
              <a:rPr lang="en-US" sz="3200">
                <a:cs typeface="+mj-lt"/>
              </a:rPr>
            </a:br>
            <a:r>
              <a:rPr lang="en-US" sz="3200">
                <a:solidFill>
                  <a:srgbClr val="FFFFFF"/>
                </a:solidFill>
                <a:ea typeface="+mj-lt"/>
                <a:cs typeface="+mj-lt"/>
              </a:rPr>
              <a:t>Head's Up </a:t>
            </a:r>
            <a:endParaRPr lang="en-US" sz="32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F6F0E-46E3-46DD-8124-B1ECD86E4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905" y="262810"/>
            <a:ext cx="6948581" cy="63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The importance of play and silliness </a:t>
            </a:r>
            <a:br>
              <a:rPr lang="en-US" sz="4800">
                <a:solidFill>
                  <a:srgbClr val="FFFFFF"/>
                </a:solidFill>
                <a:cs typeface="Calibri Light"/>
              </a:rPr>
            </a:br>
            <a:br>
              <a:rPr lang="en-US" sz="4800">
                <a:cs typeface="Calibri Light"/>
              </a:rPr>
            </a:br>
            <a:br>
              <a:rPr lang="en-US" sz="3200">
                <a:cs typeface="+mj-lt"/>
              </a:rPr>
            </a:br>
            <a:r>
              <a:rPr lang="en-US" sz="3600">
                <a:solidFill>
                  <a:srgbClr val="FFFFFF"/>
                </a:solidFill>
                <a:cs typeface="Calibri Light"/>
              </a:rPr>
              <a:t>supporting parents with play</a:t>
            </a:r>
          </a:p>
        </p:txBody>
      </p:sp>
      <p:pic>
        <p:nvPicPr>
          <p:cNvPr id="3" name="Picture 3" descr="A picture containing indoor, zebra, striped, small&#10;&#10;Description generated with very high confidence">
            <a:extLst>
              <a:ext uri="{FF2B5EF4-FFF2-40B4-BE49-F238E27FC236}">
                <a16:creationId xmlns:a16="http://schemas.microsoft.com/office/drawing/2014/main" id="{640E8FE2-4DC4-42AD-B778-B3478E57E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37" y="3309938"/>
            <a:ext cx="1785937" cy="3217069"/>
          </a:xfrm>
          <a:prstGeom prst="rect">
            <a:avLst/>
          </a:prstGeom>
        </p:spPr>
      </p:pic>
      <p:pic>
        <p:nvPicPr>
          <p:cNvPr id="5" name="Picture 5" descr="A close up of some shoes&#10;&#10;Description generated with high confidence">
            <a:extLst>
              <a:ext uri="{FF2B5EF4-FFF2-40B4-BE49-F238E27FC236}">
                <a16:creationId xmlns:a16="http://schemas.microsoft.com/office/drawing/2014/main" id="{57ADC178-9ADD-4AD5-8F3E-6419F0FB3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5" y="2750342"/>
            <a:ext cx="1981201" cy="4650583"/>
          </a:xfrm>
          <a:prstGeom prst="rect">
            <a:avLst/>
          </a:prstGeom>
        </p:spPr>
      </p:pic>
      <p:pic>
        <p:nvPicPr>
          <p:cNvPr id="7" name="Picture 7" descr="A picture containing outdoor, grass, building, sidewalk&#10;&#10;Description generated with very high confidence">
            <a:extLst>
              <a:ext uri="{FF2B5EF4-FFF2-40B4-BE49-F238E27FC236}">
                <a16:creationId xmlns:a16="http://schemas.microsoft.com/office/drawing/2014/main" id="{8A729D0E-3B17-4212-82BA-9EB7DF0F8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819" y="311944"/>
            <a:ext cx="2697956" cy="3590924"/>
          </a:xfrm>
          <a:prstGeom prst="rect">
            <a:avLst/>
          </a:prstGeom>
        </p:spPr>
      </p:pic>
      <p:pic>
        <p:nvPicPr>
          <p:cNvPr id="10" name="Picture 10" descr="A picture containing indoor, bed, sitting, man&#10;&#10;Description generated with very high confidence">
            <a:extLst>
              <a:ext uri="{FF2B5EF4-FFF2-40B4-BE49-F238E27FC236}">
                <a16:creationId xmlns:a16="http://schemas.microsoft.com/office/drawing/2014/main" id="{16C43E8A-22D8-4F92-B0A4-65E85BA90C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" r="-442" b="33887"/>
          <a:stretch/>
        </p:blipFill>
        <p:spPr>
          <a:xfrm>
            <a:off x="8415338" y="311944"/>
            <a:ext cx="3033721" cy="2659819"/>
          </a:xfrm>
          <a:prstGeom prst="rect">
            <a:avLst/>
          </a:prstGeom>
        </p:spPr>
      </p:pic>
      <p:pic>
        <p:nvPicPr>
          <p:cNvPr id="12" name="Picture 12" descr="A cup of coffee on a table&#10;&#10;Description generated with high confidence">
            <a:extLst>
              <a:ext uri="{FF2B5EF4-FFF2-40B4-BE49-F238E27FC236}">
                <a16:creationId xmlns:a16="http://schemas.microsoft.com/office/drawing/2014/main" id="{AEBBC9DA-AD67-44E3-B16E-863ABB89F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0150" y="4292388"/>
            <a:ext cx="2743200" cy="20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The importance of play and silliness </a:t>
            </a:r>
            <a:endParaRPr lang="en-US" sz="4800">
              <a:cs typeface="Calibri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1B911A-9ACE-4F0C-B209-0A3C7829348D}"/>
              </a:ext>
            </a:extLst>
          </p:cNvPr>
          <p:cNvSpPr>
            <a:spLocks noGrp="1"/>
          </p:cNvSpPr>
          <p:nvPr/>
        </p:nvSpPr>
        <p:spPr>
          <a:xfrm>
            <a:off x="5434012" y="742157"/>
            <a:ext cx="5919788" cy="54348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cs typeface="Calibri"/>
              </a:rPr>
              <a:t>Some other things we have planned... </a:t>
            </a:r>
          </a:p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Lego challenges </a:t>
            </a:r>
            <a:endParaRPr lang="en-GB"/>
          </a:p>
          <a:p>
            <a:r>
              <a:rPr lang="en-GB">
                <a:cs typeface="Calibri"/>
              </a:rPr>
              <a:t>Team quizzes with your family </a:t>
            </a:r>
          </a:p>
          <a:p>
            <a:r>
              <a:rPr lang="en-GB">
                <a:cs typeface="Calibri"/>
              </a:rPr>
              <a:t>Drawing and art challenges </a:t>
            </a:r>
          </a:p>
          <a:p>
            <a:r>
              <a:rPr lang="en-GB">
                <a:cs typeface="Calibri"/>
              </a:rPr>
              <a:t>Silly face competition </a:t>
            </a: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  <a:p>
            <a:r>
              <a:rPr lang="en-GB">
                <a:ea typeface="+mn-lt"/>
                <a:cs typeface="+mn-lt"/>
                <a:hlinkClick r:id="rId2"/>
              </a:rPr>
              <a:t>https://www.thriveapproach.com/</a:t>
            </a:r>
            <a:r>
              <a:rPr lang="en-GB">
                <a:ea typeface="+mn-lt"/>
                <a:cs typeface="+mn-lt"/>
              </a:rPr>
              <a:t> </a:t>
            </a:r>
            <a:endParaRPr lang="en-GB">
              <a:cs typeface="Calibri"/>
            </a:endParaRPr>
          </a:p>
          <a:p>
            <a:r>
              <a:rPr lang="en-GB">
                <a:ea typeface="+mn-lt"/>
                <a:cs typeface="+mn-lt"/>
                <a:hlinkClick r:id="rId3"/>
              </a:rPr>
              <a:t>https://theraplay.org/</a:t>
            </a:r>
            <a:r>
              <a:rPr lang="en-GB">
                <a:ea typeface="+mn-lt"/>
                <a:cs typeface="+mn-lt"/>
              </a:rPr>
              <a:t> </a:t>
            </a:r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58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Optional activities and support for families</a:t>
            </a:r>
            <a:endParaRPr lang="en-US" sz="48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5B4F339-3222-4673-BC91-A4F57B17C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7" t="1723" r="10601" b="-281"/>
          <a:stretch/>
        </p:blipFill>
        <p:spPr>
          <a:xfrm>
            <a:off x="4974431" y="861218"/>
            <a:ext cx="6995474" cy="5137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77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519E-4F48-473C-A737-03343C61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Stay in touch... </a:t>
            </a:r>
            <a:br>
              <a:rPr lang="en-GB">
                <a:cs typeface="Calibri Light"/>
              </a:rPr>
            </a:br>
            <a:br>
              <a:rPr lang="en-GB">
                <a:cs typeface="Calibri Light"/>
              </a:rPr>
            </a:br>
            <a:r>
              <a:rPr lang="en-GB">
                <a:cs typeface="Calibri Light"/>
              </a:rPr>
              <a:t>And give me your ideas! </a:t>
            </a:r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7792F8-878D-42C9-A9B8-64640A990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5199" y="475989"/>
            <a:ext cx="7416801" cy="6382010"/>
          </a:xfrm>
          <a:custGeom>
            <a:avLst/>
            <a:gdLst>
              <a:gd name="connsiteX0" fmla="*/ 4443157 w 7416801"/>
              <a:gd name="connsiteY0" fmla="*/ 0 h 6382010"/>
              <a:gd name="connsiteX1" fmla="*/ 7370974 w 7416801"/>
              <a:gd name="connsiteY1" fmla="*/ 1100993 h 6382010"/>
              <a:gd name="connsiteX2" fmla="*/ 7416801 w 7416801"/>
              <a:gd name="connsiteY2" fmla="*/ 1143399 h 6382010"/>
              <a:gd name="connsiteX3" fmla="*/ 7416801 w 7416801"/>
              <a:gd name="connsiteY3" fmla="*/ 6382010 h 6382010"/>
              <a:gd name="connsiteX4" fmla="*/ 450028 w 7416801"/>
              <a:gd name="connsiteY4" fmla="*/ 6382010 h 6382010"/>
              <a:gd name="connsiteX5" fmla="*/ 349165 w 7416801"/>
              <a:gd name="connsiteY5" fmla="*/ 6172634 h 6382010"/>
              <a:gd name="connsiteX6" fmla="*/ 0 w 7416801"/>
              <a:gd name="connsiteY6" fmla="*/ 4443157 h 6382010"/>
              <a:gd name="connsiteX7" fmla="*/ 4443157 w 7416801"/>
              <a:gd name="connsiteY7" fmla="*/ 0 h 638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6801" h="6382010">
                <a:moveTo>
                  <a:pt x="4443157" y="0"/>
                </a:moveTo>
                <a:cubicBezTo>
                  <a:pt x="5564661" y="0"/>
                  <a:pt x="6589116" y="415514"/>
                  <a:pt x="7370974" y="1100993"/>
                </a:cubicBezTo>
                <a:lnTo>
                  <a:pt x="7416801" y="1143399"/>
                </a:lnTo>
                <a:lnTo>
                  <a:pt x="7416801" y="6382010"/>
                </a:lnTo>
                <a:lnTo>
                  <a:pt x="450028" y="6382010"/>
                </a:lnTo>
                <a:lnTo>
                  <a:pt x="349165" y="6172634"/>
                </a:lnTo>
                <a:cubicBezTo>
                  <a:pt x="124330" y="5641063"/>
                  <a:pt x="0" y="5056630"/>
                  <a:pt x="0" y="4443157"/>
                </a:cubicBezTo>
                <a:cubicBezTo>
                  <a:pt x="0" y="1989269"/>
                  <a:pt x="1989269" y="0"/>
                  <a:pt x="4443157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E6D762-B0B7-4760-8ACF-73EC11AB9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3153" y="743943"/>
            <a:ext cx="7148847" cy="6114057"/>
          </a:xfrm>
          <a:custGeom>
            <a:avLst/>
            <a:gdLst>
              <a:gd name="connsiteX0" fmla="*/ 4175203 w 7148847"/>
              <a:gd name="connsiteY0" fmla="*/ 0 h 6114057"/>
              <a:gd name="connsiteX1" fmla="*/ 6982515 w 7148847"/>
              <a:gd name="connsiteY1" fmla="*/ 1084642 h 6114057"/>
              <a:gd name="connsiteX2" fmla="*/ 7148847 w 7148847"/>
              <a:gd name="connsiteY2" fmla="*/ 1245129 h 6114057"/>
              <a:gd name="connsiteX3" fmla="*/ 7148847 w 7148847"/>
              <a:gd name="connsiteY3" fmla="*/ 6114057 h 6114057"/>
              <a:gd name="connsiteX4" fmla="*/ 479215 w 7148847"/>
              <a:gd name="connsiteY4" fmla="*/ 6114057 h 6114057"/>
              <a:gd name="connsiteX5" fmla="*/ 328108 w 7148847"/>
              <a:gd name="connsiteY5" fmla="*/ 5800381 h 6114057"/>
              <a:gd name="connsiteX6" fmla="*/ 0 w 7148847"/>
              <a:gd name="connsiteY6" fmla="*/ 4175203 h 6114057"/>
              <a:gd name="connsiteX7" fmla="*/ 4175203 w 7148847"/>
              <a:gd name="connsiteY7" fmla="*/ 0 h 611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8847" h="6114057">
                <a:moveTo>
                  <a:pt x="4175203" y="0"/>
                </a:moveTo>
                <a:cubicBezTo>
                  <a:pt x="5256094" y="0"/>
                  <a:pt x="6241052" y="410735"/>
                  <a:pt x="6982515" y="1084642"/>
                </a:cubicBezTo>
                <a:lnTo>
                  <a:pt x="7148847" y="1245129"/>
                </a:lnTo>
                <a:lnTo>
                  <a:pt x="7148847" y="6114057"/>
                </a:lnTo>
                <a:lnTo>
                  <a:pt x="479215" y="6114057"/>
                </a:lnTo>
                <a:lnTo>
                  <a:pt x="328108" y="5800381"/>
                </a:lnTo>
                <a:cubicBezTo>
                  <a:pt x="116832" y="5300866"/>
                  <a:pt x="0" y="4751678"/>
                  <a:pt x="0" y="4175203"/>
                </a:cubicBezTo>
                <a:cubicBezTo>
                  <a:pt x="0" y="1869302"/>
                  <a:pt x="1869302" y="0"/>
                  <a:pt x="4175203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C64FE7-3BE1-4B28-8990-F8C6209ADCBE}"/>
              </a:ext>
            </a:extLst>
          </p:cNvPr>
          <p:cNvGrpSpPr/>
          <p:nvPr/>
        </p:nvGrpSpPr>
        <p:grpSpPr>
          <a:xfrm>
            <a:off x="6353107" y="3241086"/>
            <a:ext cx="5134424" cy="1765464"/>
            <a:chOff x="6079332" y="4164806"/>
            <a:chExt cx="2264568" cy="778668"/>
          </a:xfrm>
        </p:grpSpPr>
        <p:pic>
          <p:nvPicPr>
            <p:cNvPr id="5" name="Picture 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4CD83580-A920-421E-97D5-F43E2F94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8943" y="4279106"/>
              <a:ext cx="1554957" cy="573882"/>
            </a:xfrm>
            <a:prstGeom prst="rect">
              <a:avLst/>
            </a:prstGeom>
          </p:spPr>
        </p:pic>
        <p:pic>
          <p:nvPicPr>
            <p:cNvPr id="7" name="Picture 11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DEE398BE-6EF2-4B7E-A9C1-B9A029C17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332" y="4164806"/>
              <a:ext cx="831055" cy="778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64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Why do we focus on connection?</a:t>
            </a:r>
            <a:endParaRPr lang="en-US"/>
          </a:p>
        </p:txBody>
      </p:sp>
      <p:pic>
        <p:nvPicPr>
          <p:cNvPr id="3" name="Picture 4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F3A71819-4982-4897-8B86-AF3612C5B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8" r="4415"/>
          <a:stretch/>
        </p:blipFill>
        <p:spPr>
          <a:xfrm>
            <a:off x="5179219" y="452437"/>
            <a:ext cx="6363979" cy="2271712"/>
          </a:xfrm>
          <a:prstGeom prst="rect">
            <a:avLst/>
          </a:prstGeom>
        </p:spPr>
      </p:pic>
      <p:pic>
        <p:nvPicPr>
          <p:cNvPr id="6" name="Picture 6" descr="A screen shot of a person&#10;&#10;Description generated with very high confidence">
            <a:extLst>
              <a:ext uri="{FF2B5EF4-FFF2-40B4-BE49-F238E27FC236}">
                <a16:creationId xmlns:a16="http://schemas.microsoft.com/office/drawing/2014/main" id="{80F6AA24-1D5A-4D06-BC70-9943C8A2C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219" y="3440907"/>
            <a:ext cx="6412706" cy="3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7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EBDE2-652A-445B-9AAD-F163AE9A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>
                <a:cs typeface="Calibri Light"/>
              </a:rPr>
              <a:t>Questions we discussed in our teams...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7FA6F-FDD3-4014-8692-7616F9DA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9173"/>
            <a:ext cx="10515600" cy="419576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sz="2400">
                <a:cs typeface="Calibri"/>
              </a:rPr>
              <a:t>How can we keep connected with our students, and with each other, during this time apart? </a:t>
            </a:r>
          </a:p>
          <a:p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How can we enable our children to stay in touch with each other safely? </a:t>
            </a:r>
          </a:p>
          <a:p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Are there any routines or rituals that we use in school to build community that we can replicate virtually? </a:t>
            </a:r>
          </a:p>
          <a:p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How can we deepen our relationships with parents and families, so they feel supported and less alone? Which families would appreciate this, and which might not? </a:t>
            </a:r>
          </a:p>
          <a:p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What do nurture principles look like in a "socially distant" world? </a:t>
            </a:r>
          </a:p>
          <a:p>
            <a:endParaRPr lang="en-GB" sz="2400">
              <a:cs typeface="Calibri"/>
            </a:endParaRPr>
          </a:p>
          <a:p>
            <a:r>
              <a:rPr lang="en-GB" sz="2400">
                <a:cs typeface="Calibri"/>
              </a:rPr>
              <a:t>How can we incorporate playfulness and silliness into our virtual work? </a:t>
            </a:r>
          </a:p>
          <a:p>
            <a:endParaRPr lang="en-GB" sz="2400">
              <a:cs typeface="Calibri"/>
            </a:endParaRPr>
          </a:p>
          <a:p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14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Removing the pressure on parents to homeschool</a:t>
            </a:r>
            <a:endParaRPr lang="en-US"/>
          </a:p>
        </p:txBody>
      </p:sp>
      <p:pic>
        <p:nvPicPr>
          <p:cNvPr id="3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D0621C1-D7C8-4D7B-8A37-F063D33AB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838" y="585956"/>
            <a:ext cx="6481762" cy="5626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143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Video calling just to chat</a:t>
            </a:r>
            <a:br>
              <a:rPr lang="en-US" sz="4800">
                <a:solidFill>
                  <a:srgbClr val="FFFFFF"/>
                </a:solidFill>
                <a:cs typeface="Calibri Light"/>
              </a:rPr>
            </a:br>
            <a:br>
              <a:rPr lang="en-US" sz="2000">
                <a:cs typeface="Calibri Light"/>
              </a:rPr>
            </a:br>
            <a:br>
              <a:rPr lang="en-US" sz="2000">
                <a:cs typeface="Calibri Light"/>
              </a:rPr>
            </a:br>
            <a:br>
              <a:rPr lang="en-US" sz="2000">
                <a:cs typeface="Calibri Light"/>
              </a:rPr>
            </a:br>
            <a:br>
              <a:rPr lang="en-US" sz="2000">
                <a:cs typeface="Calibri Light"/>
              </a:rPr>
            </a:br>
            <a:r>
              <a:rPr lang="en-US" sz="2000">
                <a:solidFill>
                  <a:srgbClr val="FFFFFF"/>
                </a:solidFill>
                <a:cs typeface="Calibri Light"/>
              </a:rPr>
              <a:t>NB safeguarding and union guidance...</a:t>
            </a:r>
            <a:endParaRPr lang="en-US" sz="20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F4F1A-FFE5-42B7-ABA4-5339592BA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7" y="115336"/>
            <a:ext cx="6926174" cy="649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1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Video calling just to chat</a:t>
            </a:r>
            <a:br>
              <a:rPr lang="en-US" sz="4800">
                <a:solidFill>
                  <a:srgbClr val="FFFFFF"/>
                </a:solidFill>
                <a:cs typeface="Calibri Light"/>
              </a:rPr>
            </a:br>
            <a:br>
              <a:rPr lang="en-US" sz="2000">
                <a:cs typeface="Calibri Light"/>
              </a:rPr>
            </a:br>
            <a:br>
              <a:rPr lang="en-US" sz="2000">
                <a:cs typeface="Calibri Light"/>
              </a:rPr>
            </a:br>
            <a:br>
              <a:rPr lang="en-US" sz="2000">
                <a:cs typeface="Calibri Light"/>
              </a:rPr>
            </a:br>
            <a:br>
              <a:rPr lang="en-US" sz="2000">
                <a:cs typeface="Calibri Light"/>
              </a:rPr>
            </a:br>
            <a:r>
              <a:rPr lang="en-US" sz="2000">
                <a:solidFill>
                  <a:srgbClr val="FFFFFF"/>
                </a:solidFill>
                <a:cs typeface="Calibri Light"/>
              </a:rPr>
              <a:t>NB safeguarding and union guidance...</a:t>
            </a:r>
            <a:endParaRPr lang="en-US" sz="20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FD99E30-E955-417F-A1E6-78D98AF04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49" y="3433899"/>
            <a:ext cx="5460520" cy="26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48DDF1-D635-459B-AC0E-199C28B1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73" y="311449"/>
            <a:ext cx="6304684" cy="27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5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Online class chats about stories</a:t>
            </a:r>
            <a:endParaRPr lang="en-US"/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07DED889-DEF3-48A6-A147-2C5A702E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566" y="311944"/>
            <a:ext cx="3878553" cy="617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8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Online class chat groups  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75519-FEB4-4E6C-A427-B778ACD99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402" y="311449"/>
            <a:ext cx="7328083" cy="54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B74B-58A4-49E5-9529-2A2ABBAE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Virtual celebration assemblies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931B6-D65C-41B0-9FFE-AAD83F97D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959" y="178962"/>
            <a:ext cx="6902209" cy="64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45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280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Connection in a time of "social distancing" </vt:lpstr>
      <vt:lpstr>Why do we focus on connection?</vt:lpstr>
      <vt:lpstr>Questions we discussed in our teams...</vt:lpstr>
      <vt:lpstr>Removing the pressure on parents to homeschool</vt:lpstr>
      <vt:lpstr>Video calling just to chat     NB safeguarding and union guidance...</vt:lpstr>
      <vt:lpstr>Video calling just to chat     NB safeguarding and union guidance...</vt:lpstr>
      <vt:lpstr>Online class chats about stories</vt:lpstr>
      <vt:lpstr>Online class chat groups  </vt:lpstr>
      <vt:lpstr>Virtual celebration assemblies </vt:lpstr>
      <vt:lpstr>The importance of play and silliness   a rainbow  scavenger hunt</vt:lpstr>
      <vt:lpstr>The importance of play and silliness    Head's Up </vt:lpstr>
      <vt:lpstr>The importance of play and silliness    supporting parents with play</vt:lpstr>
      <vt:lpstr>The importance of play and silliness </vt:lpstr>
      <vt:lpstr>Optional activities and support for families</vt:lpstr>
      <vt:lpstr>Stay in touch...   And give me your ideas!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 Morris</cp:lastModifiedBy>
  <cp:revision>10</cp:revision>
  <dcterms:created xsi:type="dcterms:W3CDTF">2020-04-02T11:53:01Z</dcterms:created>
  <dcterms:modified xsi:type="dcterms:W3CDTF">2020-04-05T23:01:04Z</dcterms:modified>
</cp:coreProperties>
</file>